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926" r:id="rId3"/>
    <p:sldId id="1940" r:id="rId4"/>
    <p:sldId id="1970" r:id="rId5"/>
    <p:sldId id="1971" r:id="rId6"/>
    <p:sldId id="1927" r:id="rId7"/>
    <p:sldId id="1928" r:id="rId8"/>
    <p:sldId id="1929" r:id="rId9"/>
    <p:sldId id="1930" r:id="rId10"/>
    <p:sldId id="1933" r:id="rId11"/>
    <p:sldId id="1931" r:id="rId12"/>
    <p:sldId id="1932" r:id="rId13"/>
    <p:sldId id="1938" r:id="rId14"/>
    <p:sldId id="1942" r:id="rId15"/>
    <p:sldId id="1941" r:id="rId16"/>
    <p:sldId id="1945" r:id="rId17"/>
    <p:sldId id="1947" r:id="rId18"/>
    <p:sldId id="1946" r:id="rId19"/>
    <p:sldId id="1944" r:id="rId20"/>
    <p:sldId id="1953" r:id="rId21"/>
    <p:sldId id="1954" r:id="rId22"/>
    <p:sldId id="1955" r:id="rId23"/>
    <p:sldId id="1956" r:id="rId24"/>
    <p:sldId id="1957" r:id="rId25"/>
    <p:sldId id="1958" r:id="rId26"/>
    <p:sldId id="1959" r:id="rId27"/>
    <p:sldId id="1960" r:id="rId28"/>
    <p:sldId id="1968" r:id="rId29"/>
    <p:sldId id="1961" r:id="rId30"/>
    <p:sldId id="1962" r:id="rId31"/>
    <p:sldId id="1963" r:id="rId32"/>
    <p:sldId id="1964" r:id="rId33"/>
    <p:sldId id="1966" r:id="rId34"/>
    <p:sldId id="1965" r:id="rId35"/>
    <p:sldId id="1935" r:id="rId36"/>
    <p:sldId id="1967" r:id="rId37"/>
    <p:sldId id="1969" r:id="rId38"/>
    <p:sldId id="1948" r:id="rId39"/>
    <p:sldId id="1949" r:id="rId40"/>
    <p:sldId id="1950" r:id="rId41"/>
    <p:sldId id="1951" r:id="rId42"/>
    <p:sldId id="1952"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bold" panose="020B0706030804020204" pitchFamily="34" charset="0"/>
      <p:regular r:id="rId54"/>
      <p:bold r:id="rId55"/>
      <p:italic r:id="rId56"/>
      <p:boldItalic r:id="rId57"/>
    </p:embeddedFont>
    <p:embeddedFont>
      <p:font typeface="Open Sans Light" panose="020B0306030504020204" pitchFamily="34" charset="0"/>
      <p:regular r:id="rId58"/>
      <p: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70"/>
            <p14:sldId id="1971"/>
            <p14:sldId id="1927"/>
            <p14:sldId id="1928"/>
            <p14:sldId id="1929"/>
            <p14:sldId id="1930"/>
            <p14:sldId id="1933"/>
            <p14:sldId id="1931"/>
            <p14:sldId id="1932"/>
            <p14:sldId id="1938"/>
            <p14:sldId id="1942"/>
            <p14:sldId id="1941"/>
            <p14:sldId id="1945"/>
            <p14:sldId id="1947"/>
            <p14:sldId id="1946"/>
            <p14:sldId id="1944"/>
            <p14:sldId id="1953"/>
            <p14:sldId id="1954"/>
            <p14:sldId id="1955"/>
            <p14:sldId id="1956"/>
            <p14:sldId id="1957"/>
            <p14:sldId id="1958"/>
            <p14:sldId id="1959"/>
            <p14:sldId id="1960"/>
            <p14:sldId id="1968"/>
            <p14:sldId id="1961"/>
            <p14:sldId id="1962"/>
            <p14:sldId id="1963"/>
            <p14:sldId id="1964"/>
            <p14:sldId id="1966"/>
            <p14:sldId id="1965"/>
            <p14:sldId id="1935"/>
            <p14:sldId id="1967"/>
            <p14:sldId id="1969"/>
            <p14:sldId id="1948"/>
            <p14:sldId id="1949"/>
            <p14:sldId id="1950"/>
            <p14:sldId id="1951"/>
            <p14:sldId id="19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64"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4/12/23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8.emf"/><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4.xml"/><Relationship Id="rId5" Type="http://schemas.openxmlformats.org/officeDocument/2006/relationships/image" Target="../media/image32.emf"/><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49.emf"/></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image" Target="../media/image52.emf"/></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4.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9.emf"/><Relationship Id="rId7" Type="http://schemas.openxmlformats.org/officeDocument/2006/relationships/image" Target="../media/image75.emf"/><Relationship Id="rId2" Type="http://schemas.openxmlformats.org/officeDocument/2006/relationships/image" Target="../media/image68.emf"/><Relationship Id="rId1" Type="http://schemas.openxmlformats.org/officeDocument/2006/relationships/slideLayout" Target="../slideLayouts/slideLayout4.xml"/><Relationship Id="rId6" Type="http://schemas.openxmlformats.org/officeDocument/2006/relationships/image" Target="../media/image74.emf"/><Relationship Id="rId5" Type="http://schemas.openxmlformats.org/officeDocument/2006/relationships/image" Target="../media/image72.emf"/><Relationship Id="rId4" Type="http://schemas.openxmlformats.org/officeDocument/2006/relationships/image" Target="../media/image71.emf"/><Relationship Id="rId9" Type="http://schemas.openxmlformats.org/officeDocument/2006/relationships/image" Target="../media/image77.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E217F7-8457-2663-14FA-9A9AD4EAC24C}"/>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69CA8-26EB-8E09-5D1F-519A4C06DB91}"/>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B4E10-49EA-223F-8BCD-FAD9C70DE41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EC47F7C8-B144-348C-F524-45CD5C1646F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C61D91E7-07B0-CE44-A22C-2E9BB9EA6A1C}"/>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
        <p:nvSpPr>
          <p:cNvPr id="20" name="TextBox 19">
            <a:extLst>
              <a:ext uri="{FF2B5EF4-FFF2-40B4-BE49-F238E27FC236}">
                <a16:creationId xmlns:a16="http://schemas.microsoft.com/office/drawing/2014/main" id="{E62EF56A-9675-B3D3-570A-F12EF0262A18}"/>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FF5C32EC-66DB-4CD0-C885-55A115004261}"/>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A8224195-6C9C-8C48-A7D5-9719189CC843}"/>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4"/>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8865D59B-C9B3-6DD9-3A53-E7BE798C5D29}"/>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494D5482-AB6C-AA7B-A304-7B5E8B53D074}"/>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BA8302B3-D68C-DC6F-B56A-18484EFE4D7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91063E62-ADC1-48B8-A40E-5409BFFA67B4}"/>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776BF2A8-E5B9-A839-6DAF-449993F5EC1C}"/>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8" name="TextBox 37">
            <a:extLst>
              <a:ext uri="{FF2B5EF4-FFF2-40B4-BE49-F238E27FC236}">
                <a16:creationId xmlns:a16="http://schemas.microsoft.com/office/drawing/2014/main" id="{28A0C919-698B-DB30-540D-5FB033C208CF}"/>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a:t>
            </a:r>
            <a:r>
              <a:rPr lang="en-US" dirty="0" err="1"/>
              <a:t>isoparimetric</a:t>
            </a:r>
            <a:r>
              <a:rPr lang="en-US" dirty="0"/>
              <a:t>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23</a:t>
            </a:r>
            <a:endParaRPr lang="en-US" b="1" dirty="0"/>
          </a:p>
        </p:txBody>
      </p:sp>
      <p:sp>
        <p:nvSpPr>
          <p:cNvPr id="37" name="TextBox 36">
            <a:extLst>
              <a:ext uri="{FF2B5EF4-FFF2-40B4-BE49-F238E27FC236}">
                <a16:creationId xmlns:a16="http://schemas.microsoft.com/office/drawing/2014/main" id="{97A7BCAE-8A69-8AB4-89DE-D8FABCBBB58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B03A327D-5639-E3FA-26C4-2F75F01D175E}"/>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9F5FC8C-8BE8-511E-2809-326E53A4738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a:t>
            </a:r>
            <a:r>
              <a:rPr lang="en-US" dirty="0" err="1"/>
              <a:t>Diract</a:t>
            </a:r>
            <a:r>
              <a:rPr lang="en-US" dirty="0"/>
              <a:t>-delta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3448050" y="4762500"/>
            <a:ext cx="6400800" cy="685800"/>
          </a:xfrm>
          <a:prstGeom prst="rect">
            <a:avLst/>
          </a:prstGeom>
        </p:spPr>
      </p:pic>
      <p:pic>
        <p:nvPicPr>
          <p:cNvPr id="5" name="Picture 4">
            <a:extLst>
              <a:ext uri="{FF2B5EF4-FFF2-40B4-BE49-F238E27FC236}">
                <a16:creationId xmlns:a16="http://schemas.microsoft.com/office/drawing/2014/main" id="{BDF49114-330F-76C6-331F-99F5EDED7EBB}"/>
              </a:ext>
            </a:extLst>
          </p:cNvPr>
          <p:cNvPicPr>
            <a:picLocks noChangeAspect="1"/>
          </p:cNvPicPr>
          <p:nvPr/>
        </p:nvPicPr>
        <p:blipFill>
          <a:blip r:embed="rId4"/>
          <a:stretch>
            <a:fillRect/>
          </a:stretch>
        </p:blipFill>
        <p:spPr>
          <a:xfrm>
            <a:off x="7238690" y="3374288"/>
            <a:ext cx="3937000" cy="6731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72" name="TextBox 71">
            <a:extLst>
              <a:ext uri="{FF2B5EF4-FFF2-40B4-BE49-F238E27FC236}">
                <a16:creationId xmlns:a16="http://schemas.microsoft.com/office/drawing/2014/main" id="{F806AD49-8769-379D-2B5E-2F82DB460559}"/>
              </a:ext>
            </a:extLst>
          </p:cNvPr>
          <p:cNvSpPr txBox="1"/>
          <p:nvPr/>
        </p:nvSpPr>
        <p:spPr>
          <a:xfrm>
            <a:off x="6144323" y="5397192"/>
            <a:ext cx="0" cy="0"/>
          </a:xfrm>
          <a:prstGeom prst="rect">
            <a:avLst/>
          </a:prstGeom>
        </p:spPr>
        <p:txBody>
          <a:bodyPr vert="horz" wrap="none" lIns="91440" tIns="45720" rIns="91440" bIns="45720" rtlCol="0">
            <a:noAutofit/>
          </a:bodyPr>
          <a:lstStyle/>
          <a:p>
            <a:pPr algn="l"/>
            <a:r>
              <a:rPr lang="en-US" dirty="0"/>
              <a:t>Notes For Assembly Procedures:</a:t>
            </a:r>
          </a:p>
          <a:p>
            <a:pPr marL="285750" indent="-285750" algn="l">
              <a:buFont typeface="Arial" panose="020B0604020202020204" pitchFamily="34" charset="0"/>
              <a:buChar char="•"/>
            </a:pPr>
            <a:r>
              <a:rPr lang="en-US" dirty="0"/>
              <a:t>Surface normal points from L to R nodes</a:t>
            </a:r>
          </a:p>
          <a:p>
            <a:pPr marL="285750" indent="-285750" algn="l">
              <a:buFont typeface="Arial" panose="020B0604020202020204" pitchFamily="34" charset="0"/>
              <a:buChar char="•"/>
            </a:pPr>
            <a:r>
              <a:rPr lang="en-US" dirty="0"/>
              <a:t>Contributions added to the L, subtracted from the R</a:t>
            </a:r>
          </a:p>
        </p:txBody>
      </p:sp>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pic>
        <p:nvPicPr>
          <p:cNvPr id="63" name="Picture 62">
            <a:extLst>
              <a:ext uri="{FF2B5EF4-FFF2-40B4-BE49-F238E27FC236}">
                <a16:creationId xmlns:a16="http://schemas.microsoft.com/office/drawing/2014/main" id="{2EA283AA-C2A4-97E4-C4E6-E43C67E3E600}"/>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D1F5A87D-B9E4-FBD9-8536-1F3EDFB3DB05}"/>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D3CDC1-06E8-D788-F837-044B1DCA538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2476C4-E82F-6FA6-81C5-E7B1F86DE15D}"/>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9146F9-1FE9-8E9C-115A-94636EF730BF}"/>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DD137E4E-96F3-10B5-1012-EF13D58D0336}"/>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027847A-FC5A-CB4A-D7D9-6A78DA80EEB8}"/>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9CBD94-9921-1190-8BE9-C27CA88EC484}"/>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sp>
        <p:nvSpPr>
          <p:cNvPr id="13" name="TextBox 12">
            <a:extLst>
              <a:ext uri="{FF2B5EF4-FFF2-40B4-BE49-F238E27FC236}">
                <a16:creationId xmlns:a16="http://schemas.microsoft.com/office/drawing/2014/main" id="{D5C34A5D-4E00-8D63-AA77-11286940155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5FFFB136-8368-2EA5-3913-20D5B4509F4F}"/>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2F36ED73-A460-0EDF-34AB-97F5B9F3EDE7}"/>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4CDC78C7-B1CB-2961-0E5F-40DAD066A3F4}"/>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CA82711D-A858-DE3B-21CA-491049379D65}"/>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pic>
        <p:nvPicPr>
          <p:cNvPr id="18" name="Picture 17">
            <a:extLst>
              <a:ext uri="{FF2B5EF4-FFF2-40B4-BE49-F238E27FC236}">
                <a16:creationId xmlns:a16="http://schemas.microsoft.com/office/drawing/2014/main" id="{0A4FED0D-8D9B-53B9-7EAD-60E50DB92ED3}"/>
              </a:ext>
            </a:extLst>
          </p:cNvPr>
          <p:cNvPicPr>
            <a:picLocks noChangeAspect="1"/>
          </p:cNvPicPr>
          <p:nvPr/>
        </p:nvPicPr>
        <p:blipFill>
          <a:blip r:embed="rId2"/>
          <a:stretch>
            <a:fillRect/>
          </a:stretch>
        </p:blipFill>
        <p:spPr>
          <a:xfrm>
            <a:off x="2425700" y="3890006"/>
            <a:ext cx="3746500" cy="685800"/>
          </a:xfrm>
          <a:prstGeom prst="rect">
            <a:avLst/>
          </a:prstGeom>
        </p:spPr>
      </p:pic>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5610A020-3B6B-46F2-4FEF-4D2A5348A931}"/>
              </a:ext>
            </a:extLst>
          </p:cNvPr>
          <p:cNvPicPr>
            <a:picLocks noChangeAspect="1"/>
          </p:cNvPicPr>
          <p:nvPr/>
        </p:nvPicPr>
        <p:blipFill>
          <a:blip r:embed="rId2"/>
          <a:stretch>
            <a:fillRect/>
          </a:stretch>
        </p:blipFill>
        <p:spPr>
          <a:xfrm>
            <a:off x="3609905" y="5390047"/>
            <a:ext cx="75184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5689391"/>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a:p>
            <a:pPr algn="l"/>
            <a:r>
              <a:rPr lang="en-US" dirty="0">
                <a:latin typeface="Open Sans" panose="020B0606030504020204" pitchFamily="34" charset="0"/>
                <a:ea typeface="Open Sans" panose="020B0606030504020204" pitchFamily="34" charset="0"/>
                <a:cs typeface="Open Sans" panose="020B0606030504020204" pitchFamily="34" charset="0"/>
              </a:rPr>
              <a:t>and, </a:t>
            </a:r>
          </a:p>
        </p:txBody>
      </p:sp>
      <p:pic>
        <p:nvPicPr>
          <p:cNvPr id="5" name="Picture 4">
            <a:extLst>
              <a:ext uri="{FF2B5EF4-FFF2-40B4-BE49-F238E27FC236}">
                <a16:creationId xmlns:a16="http://schemas.microsoft.com/office/drawing/2014/main" id="{4E3AB32B-D8A0-9D4C-8FDB-857F10F480E5}"/>
              </a:ext>
            </a:extLst>
          </p:cNvPr>
          <p:cNvPicPr>
            <a:picLocks noChangeAspect="1"/>
          </p:cNvPicPr>
          <p:nvPr/>
        </p:nvPicPr>
        <p:blipFill>
          <a:blip r:embed="rId3"/>
          <a:stretch>
            <a:fillRect/>
          </a:stretch>
        </p:blipFill>
        <p:spPr>
          <a:xfrm>
            <a:off x="666750" y="5618910"/>
            <a:ext cx="5981700" cy="774700"/>
          </a:xfrm>
          <a:prstGeom prst="rect">
            <a:avLst/>
          </a:prstGeom>
        </p:spPr>
      </p:pic>
      <p:pic>
        <p:nvPicPr>
          <p:cNvPr id="7" name="Picture 6">
            <a:extLst>
              <a:ext uri="{FF2B5EF4-FFF2-40B4-BE49-F238E27FC236}">
                <a16:creationId xmlns:a16="http://schemas.microsoft.com/office/drawing/2014/main" id="{6FC495F8-104C-D717-AF69-C7B2B7CDF589}"/>
              </a:ext>
            </a:extLst>
          </p:cNvPr>
          <p:cNvPicPr>
            <a:picLocks noChangeAspect="1"/>
          </p:cNvPicPr>
          <p:nvPr/>
        </p:nvPicPr>
        <p:blipFill>
          <a:blip r:embed="rId4"/>
          <a:stretch>
            <a:fillRect/>
          </a:stretch>
        </p:blipFill>
        <p:spPr>
          <a:xfrm>
            <a:off x="8237654" y="6107860"/>
            <a:ext cx="3098800" cy="571500"/>
          </a:xfrm>
          <a:prstGeom prst="rect">
            <a:avLst/>
          </a:prstGeom>
        </p:spPr>
      </p:pic>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8" name="Picture 7">
            <a:extLst>
              <a:ext uri="{FF2B5EF4-FFF2-40B4-BE49-F238E27FC236}">
                <a16:creationId xmlns:a16="http://schemas.microsoft.com/office/drawing/2014/main" id="{B259CACE-1AEC-12E0-05FD-24EA6BAB325D}"/>
              </a:ext>
            </a:extLst>
          </p:cNvPr>
          <p:cNvPicPr>
            <a:picLocks noChangeAspect="1"/>
          </p:cNvPicPr>
          <p:nvPr/>
        </p:nvPicPr>
        <p:blipFill>
          <a:blip r:embed="rId3"/>
          <a:stretch>
            <a:fillRect/>
          </a:stretch>
        </p:blipFill>
        <p:spPr>
          <a:xfrm>
            <a:off x="1473820" y="3128938"/>
            <a:ext cx="7772400" cy="1398260"/>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699" y="1409700"/>
            <a:ext cx="7138925"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Both edge- and cell centered-based schemes show degraded accuracy of the diffusion operator on generalized unstructured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a:t>
            </a:r>
            <a:r>
              <a:rPr lang="en-US" i="1" dirty="0"/>
              <a:t>Error analysis and error estimation for the finite volume method with applications to fluid flow</a:t>
            </a:r>
            <a:r>
              <a:rPr lang="en-US" dirty="0"/>
              <a:t>”, Imperial College Dissertation, 1996</a:t>
            </a:r>
          </a:p>
          <a:p>
            <a:pPr marL="726948" lvl="1" indent="-342900">
              <a:buFont typeface="Arial" panose="020B0604020202020204" pitchFamily="34" charset="0"/>
              <a:buChar char="•"/>
            </a:pPr>
            <a:r>
              <a:rPr lang="en-US" dirty="0"/>
              <a:t>Projected nodal gradient:</a:t>
            </a:r>
          </a:p>
          <a:p>
            <a:pPr marL="909828" lvl="2" indent="-342900">
              <a:buFont typeface="Arial" panose="020B0604020202020204" pitchFamily="34" charset="0"/>
              <a:buChar char="•"/>
            </a:pPr>
            <a:r>
              <a:rPr lang="en-US" dirty="0"/>
              <a:t>Expands stencil</a:t>
            </a:r>
          </a:p>
          <a:p>
            <a:pPr marL="909828" lvl="2" indent="-342900">
              <a:buFont typeface="Arial" panose="020B0604020202020204" pitchFamily="34" charset="0"/>
              <a:buChar char="•"/>
            </a:pPr>
            <a:r>
              <a:rPr lang="en-US" dirty="0"/>
              <a:t>Is generally used in a deferred correction context, i.e., any matrix contribution is lagged and only appears in the residual</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36</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6"/>
          <a:stretch>
            <a:fillRect/>
          </a:stretch>
        </p:blipFill>
        <p:spPr>
          <a:xfrm>
            <a:off x="8775700" y="581746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4967404" y="454502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pic>
        <p:nvPicPr>
          <p:cNvPr id="13" name="Picture 12">
            <a:extLst>
              <a:ext uri="{FF2B5EF4-FFF2-40B4-BE49-F238E27FC236}">
                <a16:creationId xmlns:a16="http://schemas.microsoft.com/office/drawing/2014/main" id="{D5F25211-80B9-E131-1874-8E7BCDB26E10}"/>
              </a:ext>
            </a:extLst>
          </p:cNvPr>
          <p:cNvPicPr>
            <a:picLocks noChangeAspect="1"/>
          </p:cNvPicPr>
          <p:nvPr/>
        </p:nvPicPr>
        <p:blipFill>
          <a:blip r:embed="rId7"/>
          <a:stretch>
            <a:fillRect/>
          </a:stretch>
        </p:blipFill>
        <p:spPr>
          <a:xfrm>
            <a:off x="128823" y="5987925"/>
            <a:ext cx="7429500" cy="673100"/>
          </a:xfrm>
          <a:prstGeom prst="rect">
            <a:avLst/>
          </a:prstGeom>
        </p:spPr>
      </p:pic>
    </p:spTree>
    <p:extLst>
      <p:ext uri="{BB962C8B-B14F-4D97-AF65-F5344CB8AC3E}">
        <p14:creationId xmlns:p14="http://schemas.microsoft.com/office/powerpoint/2010/main" val="401257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42</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a:cxnSpLocks/>
          </p:cNvCxnSpPr>
          <p:nvPr/>
        </p:nvCxnSpPr>
        <p:spPr>
          <a:xfrm>
            <a:off x="3189249" y="4973608"/>
            <a:ext cx="903249" cy="185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7070</TotalTime>
  <Words>3018</Words>
  <Application>Microsoft Macintosh PowerPoint</Application>
  <PresentationFormat>Widescreen</PresentationFormat>
  <Paragraphs>555</Paragraphs>
  <Slides>42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Open Sans bold</vt:lpstr>
      <vt:lpstr>Open Sans</vt:lpstr>
      <vt:lpstr>symbol</vt:lpstr>
      <vt:lpstr>Calibri</vt:lpstr>
      <vt:lpstr>Wingdings</vt:lpstr>
      <vt:lpstr>Open Sans Light</vt:lpstr>
      <vt:lpstr>Courier New</vt:lpstr>
      <vt:lpstr>symbol</vt:lpstr>
      <vt:lpstr>Arial</vt:lpstr>
      <vt:lpstr>Sandia Angles</vt:lpstr>
      <vt:lpstr>ME469: Common Discretization  Approaches:  Edge-based,Vertex-Centered  (EBVC), and Cell-Centered (CC)</vt:lpstr>
      <vt:lpstr>Review of Discretization Options</vt:lpstr>
      <vt:lpstr>Review of Discretization Options: New, a nodal-basis…</vt:lpstr>
      <vt:lpstr>Fundamentals of Discretization: Surface vs Volume Integrations</vt:lpstr>
      <vt:lpstr>Linking to 1d_quad4_adv_diff </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CC is Defined by the Element Volume</vt:lpstr>
      <vt:lpstr>The Control Volume for EBVC is Defined by the Dual-Volume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Code</vt:lpstr>
      <vt:lpstr>Upwind Advection Operators</vt:lpstr>
      <vt:lpstr>EBVC: Diffusion</vt:lpstr>
      <vt:lpstr>EBVC: Diffusion, Non-Orthogonality</vt:lpstr>
      <vt:lpstr>(Projected) Nodal Gradient Operator</vt:lpstr>
      <vt:lpstr>EBVC: Diffusion, Non-Orthogonality; Code</vt:lpstr>
      <vt:lpstr>Typical Difficulties for a Two-State Scheme</vt:lpstr>
      <vt:lpstr>For Instance, Verification of The Diffusion Operator</vt:lpstr>
      <vt:lpstr>Arbitrary Polyhedra</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617</cp:revision>
  <cp:lastPrinted>2023-03-20T22:29:14Z</cp:lastPrinted>
  <dcterms:created xsi:type="dcterms:W3CDTF">2018-07-21T13:25:45Z</dcterms:created>
  <dcterms:modified xsi:type="dcterms:W3CDTF">2023-04-12T18:55:08Z</dcterms:modified>
</cp:coreProperties>
</file>